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27" r:id="rId2"/>
    <p:sldId id="330" r:id="rId3"/>
    <p:sldId id="328" r:id="rId4"/>
    <p:sldId id="331" r:id="rId5"/>
    <p:sldId id="332" r:id="rId6"/>
    <p:sldId id="297" r:id="rId7"/>
    <p:sldId id="257" r:id="rId8"/>
    <p:sldId id="333" r:id="rId9"/>
    <p:sldId id="337" r:id="rId10"/>
    <p:sldId id="325" r:id="rId11"/>
    <p:sldId id="298" r:id="rId12"/>
    <p:sldId id="335" r:id="rId13"/>
    <p:sldId id="336" r:id="rId14"/>
    <p:sldId id="33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30"/>
            <p14:sldId id="328"/>
            <p14:sldId id="331"/>
          </p14:sldIdLst>
        </p14:section>
        <p14:section name="Untitled Section" id="{E5392965-3B14-4B0F-A4FD-9005094FD8A1}">
          <p14:sldIdLst>
            <p14:sldId id="332"/>
            <p14:sldId id="297"/>
          </p14:sldIdLst>
        </p14:section>
        <p14:section name="Untitled Section" id="{CEF81CB3-1476-4681-B830-D731F6F45B23}">
          <p14:sldIdLst>
            <p14:sldId id="257"/>
            <p14:sldId id="333"/>
            <p14:sldId id="337"/>
            <p14:sldId id="325"/>
            <p14:sldId id="298"/>
            <p14:sldId id="335"/>
            <p14:sldId id="336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33"/>
    <a:srgbClr val="0000FF"/>
    <a:srgbClr val="66FF33"/>
    <a:srgbClr val="0066FF"/>
    <a:srgbClr val="EF7F1A"/>
    <a:srgbClr val="F97BAB"/>
    <a:srgbClr val="00D000"/>
    <a:srgbClr val="05FF0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 varScale="1">
        <p:scale>
          <a:sx n="91" d="100"/>
          <a:sy n="91" d="100"/>
        </p:scale>
        <p:origin x="10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20.3.2019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20.3.2019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20.3.2019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20.3.2019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20.3.2019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20.3.2019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20.3.2019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downloads.mamp.info/MAMP-PRO-WINDOWS/releases/4.1/MAMP_MAMP_PRO_4.1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61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28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3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7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2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38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2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0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1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6.png"/><Relationship Id="rId8" Type="http://schemas.openxmlformats.org/officeDocument/2006/relationships/image" Target="../media/image30.png"/><Relationship Id="rId51" Type="http://schemas.openxmlformats.org/officeDocument/2006/relationships/hyperlink" Target="https://www.iono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4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www.apachefriends.org/blog/news-article-6107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DB48A967-A699-4E67-B4AB-090150360CA8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98" y="2819400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-381000" y="228600"/>
            <a:ext cx="3429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1143000"/>
            <a:ext cx="4038600" cy="251774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600" dirty="0">
                <a:solidFill>
                  <a:srgbClr val="FF3300"/>
                </a:solidFill>
              </a:rPr>
              <a:t>АНГАЖИРАНИ </a:t>
            </a:r>
            <a:r>
              <a:rPr lang="bg-BG" sz="1600" dirty="0" err="1">
                <a:solidFill>
                  <a:srgbClr val="FF3300"/>
                </a:solidFill>
              </a:rPr>
              <a:t>Потребитлски</a:t>
            </a:r>
            <a:r>
              <a:rPr lang="bg-BG" sz="16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6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6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6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</a:t>
            </a:r>
            <a:endParaRPr lang="bg-BG" sz="1400" dirty="0">
              <a:solidFill>
                <a:srgbClr val="FF3300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143000"/>
            <a:ext cx="4038600" cy="45259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600" dirty="0">
                <a:solidFill>
                  <a:srgbClr val="FF0000"/>
                </a:solidFill>
              </a:rPr>
              <a:t> Open Source Content Management Systems</a:t>
            </a:r>
            <a:endParaRPr lang="bg-BG" sz="1600" dirty="0">
              <a:solidFill>
                <a:srgbClr val="0000FF"/>
              </a:solidFill>
            </a:endParaRPr>
          </a:p>
          <a:p>
            <a:r>
              <a:rPr lang="bg-BG" sz="1600" dirty="0">
                <a:solidFill>
                  <a:srgbClr val="0000FF"/>
                </a:solidFill>
              </a:rPr>
              <a:t>С </a:t>
            </a:r>
            <a:r>
              <a:rPr lang="bg-BG" sz="16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6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6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600" dirty="0" err="1">
                <a:solidFill>
                  <a:srgbClr val="0000FF"/>
                </a:solidFill>
              </a:rPr>
              <a:t>Histing</a:t>
            </a:r>
            <a:r>
              <a:rPr lang="bg-BG" sz="1600" dirty="0">
                <a:solidFill>
                  <a:srgbClr val="0000FF"/>
                </a:solidFill>
              </a:rPr>
              <a:t>-опции, </a:t>
            </a:r>
            <a:r>
              <a:rPr lang="en-US" sz="1600" dirty="0">
                <a:solidFill>
                  <a:srgbClr val="0000FF"/>
                </a:solidFill>
              </a:rPr>
              <a:t>Plugin</a:t>
            </a:r>
            <a:r>
              <a:rPr lang="bg-BG" sz="1600" dirty="0">
                <a:solidFill>
                  <a:srgbClr val="0000FF"/>
                </a:solidFill>
              </a:rPr>
              <a:t>-и </a:t>
            </a:r>
            <a:r>
              <a:rPr lang="bg-BG" sz="1600" dirty="0" err="1">
                <a:solidFill>
                  <a:srgbClr val="0000FF"/>
                </a:solidFill>
              </a:rPr>
              <a:t>и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Theme</a:t>
            </a:r>
            <a:r>
              <a:rPr lang="bg-BG" sz="16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Дял: </a:t>
            </a:r>
            <a:r>
              <a:rPr lang="bg-BG" sz="1600" dirty="0">
                <a:solidFill>
                  <a:srgbClr val="FF0000"/>
                </a:solidFill>
              </a:rPr>
              <a:t>33%</a:t>
            </a:r>
            <a:r>
              <a:rPr lang="bg-BG" sz="16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600" dirty="0">
                <a:solidFill>
                  <a:srgbClr val="0000FF"/>
                </a:solidFill>
              </a:rPr>
              <a:t>WordPress – </a:t>
            </a:r>
            <a:r>
              <a:rPr lang="bg-BG" sz="1600" dirty="0">
                <a:solidFill>
                  <a:srgbClr val="0000FF"/>
                </a:solidFill>
              </a:rPr>
              <a:t>Автономна Система </a:t>
            </a:r>
            <a:r>
              <a:rPr lang="bg-BG" sz="1200" dirty="0">
                <a:solidFill>
                  <a:srgbClr val="0000FF"/>
                </a:solidFill>
              </a:rPr>
              <a:t>(всички нейни Задания по Инсталиране, Конфигуриране и Администриране, са заложени в </a:t>
            </a:r>
            <a:r>
              <a:rPr lang="en-US" sz="1200" dirty="0">
                <a:solidFill>
                  <a:srgbClr val="0000FF"/>
                </a:solidFill>
              </a:rPr>
              <a:t>PHP</a:t>
            </a:r>
            <a:r>
              <a:rPr lang="bg-BG" sz="12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6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600" dirty="0">
                <a:solidFill>
                  <a:srgbClr val="0000FF"/>
                </a:solidFill>
              </a:rPr>
              <a:t>WordPress </a:t>
            </a:r>
            <a:r>
              <a:rPr lang="en-US" sz="1600" dirty="0">
                <a:solidFill>
                  <a:srgbClr val="FF0000"/>
                </a:solidFill>
              </a:rPr>
              <a:t>Model-View Controller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(гъвкав Шаблон за Представяне)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е </a:t>
            </a:r>
            <a:r>
              <a:rPr lang="bg-BG" sz="1600" dirty="0">
                <a:solidFill>
                  <a:srgbClr val="FF0000"/>
                </a:solidFill>
              </a:rPr>
              <a:t>НЕЗАВИСИМ</a:t>
            </a:r>
            <a:r>
              <a:rPr lang="bg-BG" sz="1600" dirty="0">
                <a:solidFill>
                  <a:srgbClr val="0000FF"/>
                </a:solidFill>
              </a:rPr>
              <a:t> от </a:t>
            </a:r>
            <a:r>
              <a:rPr lang="en-US" sz="1600" dirty="0">
                <a:solidFill>
                  <a:srgbClr val="FF0000"/>
                </a:solidFill>
              </a:rPr>
              <a:t>MySQL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Данновия модел, от </a:t>
            </a:r>
            <a:r>
              <a:rPr lang="en-US" sz="1600" dirty="0">
                <a:solidFill>
                  <a:srgbClr val="FF0000"/>
                </a:solidFill>
              </a:rPr>
              <a:t>Theme</a:t>
            </a:r>
            <a:r>
              <a:rPr lang="bg-BG" sz="16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600" dirty="0">
                <a:solidFill>
                  <a:srgbClr val="FF0000"/>
                </a:solidFill>
              </a:rPr>
              <a:t>визуализиране</a:t>
            </a:r>
            <a:r>
              <a:rPr lang="bg-BG" sz="1600" dirty="0">
                <a:solidFill>
                  <a:srgbClr val="0000FF"/>
                </a:solidFill>
              </a:rPr>
              <a:t> и </a:t>
            </a:r>
            <a:r>
              <a:rPr lang="en-US" sz="1600" dirty="0">
                <a:solidFill>
                  <a:srgbClr val="FF0000"/>
                </a:solidFill>
              </a:rPr>
              <a:t>Plugin</a:t>
            </a:r>
            <a:r>
              <a:rPr lang="en-US" sz="1600" dirty="0">
                <a:solidFill>
                  <a:srgbClr val="0000FF"/>
                </a:solidFill>
              </a:rPr>
              <a:t>-</a:t>
            </a:r>
            <a:r>
              <a:rPr lang="bg-BG" sz="16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600" dirty="0">
                <a:solidFill>
                  <a:srgbClr val="0000FF"/>
                </a:solidFill>
              </a:rPr>
              <a:t>Двупосочна </a:t>
            </a:r>
            <a:r>
              <a:rPr lang="bg-BG" sz="1600" dirty="0">
                <a:solidFill>
                  <a:srgbClr val="FF0000"/>
                </a:solidFill>
              </a:rPr>
              <a:t>Интеграция</a:t>
            </a:r>
            <a:r>
              <a:rPr lang="bg-BG" sz="1600" dirty="0">
                <a:solidFill>
                  <a:srgbClr val="0000FF"/>
                </a:solidFill>
              </a:rPr>
              <a:t> с </a:t>
            </a:r>
            <a:r>
              <a:rPr lang="en-US" sz="1600" dirty="0">
                <a:solidFill>
                  <a:srgbClr val="FF0000"/>
                </a:solidFill>
              </a:rPr>
              <a:t>Twitter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и </a:t>
            </a:r>
            <a:r>
              <a:rPr lang="en-US" sz="1600" dirty="0">
                <a:solidFill>
                  <a:srgbClr val="FF0000"/>
                </a:solidFill>
              </a:rPr>
              <a:t>Facebook</a:t>
            </a:r>
            <a:r>
              <a:rPr lang="en-US" sz="1600" dirty="0">
                <a:solidFill>
                  <a:srgbClr val="0000FF"/>
                </a:solidFill>
              </a:rPr>
              <a:t>; </a:t>
            </a:r>
            <a:r>
              <a:rPr lang="bg-BG" sz="1600" dirty="0">
                <a:solidFill>
                  <a:srgbClr val="FF0000"/>
                </a:solidFill>
              </a:rPr>
              <a:t>Социални медии</a:t>
            </a:r>
            <a:r>
              <a:rPr lang="bg-BG" sz="1600" dirty="0">
                <a:solidFill>
                  <a:srgbClr val="0000FF"/>
                </a:solidFill>
              </a:rPr>
              <a:t> и </a:t>
            </a:r>
            <a:r>
              <a:rPr lang="bg-BG" sz="1600" dirty="0">
                <a:solidFill>
                  <a:srgbClr val="FF0000"/>
                </a:solidFill>
              </a:rPr>
              <a:t>други </a:t>
            </a:r>
            <a:r>
              <a:rPr lang="en-US" sz="1600" dirty="0">
                <a:solidFill>
                  <a:srgbClr val="FF0000"/>
                </a:solidFill>
              </a:rPr>
              <a:t>Content-</a:t>
            </a:r>
            <a:r>
              <a:rPr lang="bg-BG" sz="1600" dirty="0">
                <a:solidFill>
                  <a:srgbClr val="FF0000"/>
                </a:solidFill>
              </a:rPr>
              <a:t>Системи</a:t>
            </a:r>
            <a:r>
              <a:rPr lang="bg-BG" sz="1600" dirty="0">
                <a:solidFill>
                  <a:srgbClr val="0000FF"/>
                </a:solidFill>
              </a:rPr>
              <a:t>; </a:t>
            </a:r>
            <a:r>
              <a:rPr lang="en-US" sz="16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600" dirty="0">
                <a:solidFill>
                  <a:srgbClr val="0000FF"/>
                </a:solidFill>
              </a:rPr>
              <a:t> и др. </a:t>
            </a:r>
            <a:r>
              <a:rPr lang="en-US" sz="1600" dirty="0">
                <a:solidFill>
                  <a:srgbClr val="0000FF"/>
                </a:solidFill>
              </a:rPr>
              <a:t>(Content Aggregation)</a:t>
            </a:r>
            <a:endParaRPr lang="bg-BG" sz="1600" dirty="0">
              <a:solidFill>
                <a:srgbClr val="0000FF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1FAC13-1998-4FC4-9D6D-DF07D6CBE1C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767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295276" y="838200"/>
            <a:ext cx="5674327" cy="258532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MAMP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>
                <a:solidFill>
                  <a:srgbClr val="FF3300"/>
                </a:solidFill>
              </a:rPr>
              <a:t>плюс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инструмент, с цел да подготвим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8830747-922B-49DE-B1AB-7226327C378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52800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038600" y="2940939"/>
            <a:ext cx="2133600" cy="1173861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1A05D79-434B-4695-8F3A-DB5C4857D0D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4AAEEE-C883-4348-9E34-4735BEB53FB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53113-1673-4776-B793-5944E715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20.3.2019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4E055-559F-41D6-9EE4-CB431506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BBD190A-9917-4B84-9761-1C847FD46D2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519A53-6611-4F74-BF48-38FE4EA2AFE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2A346D-BEDB-46A8-94B2-C60CC886D32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AEE044-35C9-4C69-B05B-092A7491149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713EDC4-BFE1-4CFF-9C1D-9618428B77C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844839B-478E-4C54-8414-AABC41CAF4C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7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7526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2672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197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3197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3197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3149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22393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750403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In MySQL 8.0, the default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 authentication plugin is using the </a:t>
            </a:r>
            <a:r>
              <a:rPr lang="en-US" sz="1200" dirty="0">
                <a:hlinkClick r:id="rId29"/>
              </a:rPr>
              <a:t>SHA-256</a:t>
            </a:r>
            <a:r>
              <a:rPr lang="en-US" sz="1200" dirty="0"/>
              <a:t> Algorithm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</a:t>
            </a:r>
            <a:r>
              <a:rPr lang="en-US" sz="1200" dirty="0" err="1"/>
              <a:t>Svhema</a:t>
            </a:r>
            <a:r>
              <a:rPr lang="en-US" sz="1200" dirty="0"/>
              <a:t>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</a:t>
            </a:r>
            <a:r>
              <a:rPr lang="bg-BG" sz="1200" dirty="0" err="1"/>
              <a:t>Паролитеи</a:t>
            </a:r>
            <a:r>
              <a:rPr lang="bg-BG" sz="1200" dirty="0"/>
              <a:t>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14800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4114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7526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21272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21154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22126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21528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240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4384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20574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480846"/>
            <a:ext cx="54666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 err="1">
                <a:solidFill>
                  <a:srgbClr val="0000FF"/>
                </a:solidFill>
              </a:rPr>
              <a:t>Разаличия</a:t>
            </a:r>
            <a:r>
              <a:rPr lang="bg-BG" sz="1600" b="1" u="sng" dirty="0">
                <a:solidFill>
                  <a:srgbClr val="0000FF"/>
                </a:solidFill>
              </a:rPr>
              <a:t>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1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353D95-CE1B-421B-990C-4BFE9D67978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8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5257800" cy="1828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dirty="0"/>
              <a:t>Local/Staging </a:t>
            </a:r>
            <a:r>
              <a:rPr lang="en-US" sz="1300"/>
              <a:t>WordPress Development</a:t>
            </a:r>
            <a:r>
              <a:rPr lang="bg-BG" sz="1300"/>
              <a:t>: </a:t>
            </a:r>
            <a:r>
              <a:rPr lang="bg-BG" sz="1300" dirty="0"/>
              <a:t>Локално Копие на </a:t>
            </a:r>
            <a:r>
              <a:rPr lang="en-US" sz="1300" dirty="0"/>
              <a:t>Live </a:t>
            </a:r>
            <a:r>
              <a:rPr lang="bg-BG" sz="1300" dirty="0"/>
              <a:t>Сайта</a:t>
            </a:r>
            <a:endParaRPr lang="en-US" sz="1300" dirty="0"/>
          </a:p>
          <a:p>
            <a:pPr marL="0" lvl="0" indent="0">
              <a:buNone/>
            </a:pPr>
            <a:r>
              <a:rPr lang="bg-BG" sz="1300" dirty="0"/>
              <a:t>ДИРЕКТНИ Промени: в Локалния сайт:</a:t>
            </a:r>
          </a:p>
          <a:p>
            <a:pPr lvl="0"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lvl="0">
              <a:buAutoNum type="arabicPeriod"/>
            </a:pPr>
            <a:r>
              <a:rPr lang="bg-BG" sz="1300" dirty="0"/>
              <a:t>БЕЗОПАСЕН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lvl="0">
              <a:buAutoNum type="arabicPeriod"/>
            </a:pPr>
            <a:r>
              <a:rPr lang="bg-BG" sz="1300" dirty="0"/>
              <a:t>ВИСОКА Производителност при НИСКИ Разходи</a:t>
            </a:r>
            <a:endParaRPr lang="en-US" sz="1300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AF2B2AB-CCAB-4FD6-AB6B-C607D3CB22E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20.3.2019 г.</a:t>
            </a:fld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24512</TotalTime>
  <Words>2948</Words>
  <Application>Microsoft Office PowerPoint</Application>
  <PresentationFormat>On-screen Show (4:3)</PresentationFormat>
  <Paragraphs>292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Локален WordPress Сайт с XAMPP</vt:lpstr>
      <vt:lpstr>PowerPoint Presentation</vt:lpstr>
      <vt:lpstr>PowerPoint Presentation</vt:lpstr>
      <vt:lpstr>Конфигуриране на Базата-данни</vt:lpstr>
      <vt:lpstr>Заключителни процедури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за Публикуване на Съдържание в Мрежата WordPress</dc:title>
  <dc:creator>Велин Скендеров</dc:creator>
  <cp:lastModifiedBy>Office365 Account 9</cp:lastModifiedBy>
  <cp:revision>556</cp:revision>
  <dcterms:created xsi:type="dcterms:W3CDTF">2014-04-23T09:28:04Z</dcterms:created>
  <dcterms:modified xsi:type="dcterms:W3CDTF">2019-03-20T14:52:20Z</dcterms:modified>
</cp:coreProperties>
</file>